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0" r:id="rId4"/>
    <p:sldId id="261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CC00"/>
    <a:srgbClr val="DA7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62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09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65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16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03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70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8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57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05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22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17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1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191973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DA7726"/>
                </a:solidFill>
              </a:rPr>
              <a:t> </a:t>
            </a:r>
            <a:r>
              <a:rPr lang="it-IT" sz="3200" b="1" dirty="0">
                <a:solidFill>
                  <a:srgbClr val="FF0000"/>
                </a:solidFill>
              </a:rPr>
              <a:t>OPEN SPACE TECHNOLOGY </a:t>
            </a:r>
            <a:endParaRPr lang="it-IT" sz="3200" dirty="0">
              <a:solidFill>
                <a:srgbClr val="FF0000"/>
              </a:solidFill>
            </a:endParaRP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Sabato 25.01.2020 – centro di </a:t>
            </a:r>
            <a:r>
              <a:rPr lang="it-IT" sz="3200" b="1" dirty="0" err="1">
                <a:solidFill>
                  <a:srgbClr val="FF0000"/>
                </a:solidFill>
              </a:rPr>
              <a:t>Geotecnologia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3805297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000" b="1" dirty="0"/>
              <a:t>Comune di San Giovanni Valdarno </a:t>
            </a:r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 smtClean="0"/>
          </a:p>
          <a:p>
            <a:pPr algn="ctr"/>
            <a:endParaRPr lang="it-IT" sz="2000" dirty="0"/>
          </a:p>
          <a:p>
            <a:pPr algn="ctr"/>
            <a:r>
              <a:rPr lang="it-IT" sz="2000" b="1" dirty="0"/>
              <a:t>Arch. Filippo </a:t>
            </a:r>
            <a:r>
              <a:rPr lang="it-IT" sz="2000" b="1" dirty="0" err="1"/>
              <a:t>Amidei</a:t>
            </a:r>
            <a:r>
              <a:rPr lang="it-IT" sz="2000" b="1" dirty="0"/>
              <a:t>- Dott. Francesca </a:t>
            </a:r>
            <a:r>
              <a:rPr lang="it-IT" sz="2000" b="1" dirty="0" err="1"/>
              <a:t>Schirillo</a:t>
            </a:r>
            <a:r>
              <a:rPr lang="it-IT" sz="2000" b="1" dirty="0"/>
              <a:t> – Francesca </a:t>
            </a:r>
            <a:r>
              <a:rPr lang="it-IT" sz="2000" b="1" dirty="0" err="1"/>
              <a:t>Galassini</a:t>
            </a:r>
            <a:r>
              <a:rPr lang="it-IT" sz="2000" b="1" dirty="0"/>
              <a:t> </a:t>
            </a:r>
            <a:endParaRPr lang="it-IT" sz="2000" dirty="0"/>
          </a:p>
          <a:p>
            <a:pPr algn="ctr"/>
            <a:endParaRPr lang="it-IT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41" y="4221088"/>
            <a:ext cx="702291" cy="100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0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14881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TAVOLO 7: MIGLIORARE LA COMUNICAZIONE DI EVENTI E PROMOTORI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1916832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u="sng" dirty="0"/>
              <a:t>Cambio di mentalità </a:t>
            </a:r>
            <a:r>
              <a:rPr lang="it-IT" sz="1600" dirty="0"/>
              <a:t>:  </a:t>
            </a:r>
            <a:r>
              <a:rPr lang="it-IT" sz="1600" dirty="0" smtClean="0"/>
              <a:t>SUPERARE </a:t>
            </a:r>
            <a:r>
              <a:rPr lang="it-IT" sz="1600" dirty="0"/>
              <a:t>LA DIFFIDENZA E LA CHIUSURA</a:t>
            </a:r>
          </a:p>
          <a:p>
            <a:pPr algn="just"/>
            <a:r>
              <a:rPr lang="it-IT" sz="1600" dirty="0"/>
              <a:t>COME? Ad esempio migliorando la comunicazione:</a:t>
            </a:r>
          </a:p>
          <a:p>
            <a:pPr lvl="0" algn="just"/>
            <a:r>
              <a:rPr lang="it-IT" sz="1600" b="1" u="sng" dirty="0"/>
              <a:t>Fare piccoli spot nelle tv locali</a:t>
            </a:r>
            <a:r>
              <a:rPr lang="it-IT" sz="1600" dirty="0"/>
              <a:t>,  (PER TEMI E NON PER SINGOLA ASSOCIAZIONE) </a:t>
            </a:r>
          </a:p>
          <a:p>
            <a:pPr lvl="0" algn="just"/>
            <a:r>
              <a:rPr lang="it-IT" sz="1600" b="1" u="sng" dirty="0"/>
              <a:t>Fare volantinaggio, anche in modo condiviso</a:t>
            </a:r>
            <a:r>
              <a:rPr lang="it-IT" sz="1600" dirty="0"/>
              <a:t>. (BROCHURE COMUNE)</a:t>
            </a:r>
          </a:p>
          <a:p>
            <a:pPr lvl="0" algn="just"/>
            <a:r>
              <a:rPr lang="it-IT" sz="1600" b="1" u="sng" dirty="0"/>
              <a:t>Passaparola e contatto umano</a:t>
            </a:r>
            <a:r>
              <a:rPr lang="it-IT" sz="1600" dirty="0"/>
              <a:t>;  (MICRO EVENTI CONDIVISI)</a:t>
            </a:r>
          </a:p>
          <a:p>
            <a:pPr lvl="0" algn="just"/>
            <a:r>
              <a:rPr lang="it-IT" sz="1600" b="1" u="sng" dirty="0"/>
              <a:t>Trovare uno spazio comune</a:t>
            </a:r>
            <a:r>
              <a:rPr lang="it-IT" sz="1600" dirty="0"/>
              <a:t>: UN LUOGO COMUNE </a:t>
            </a:r>
          </a:p>
        </p:txBody>
      </p:sp>
      <p:pic>
        <p:nvPicPr>
          <p:cNvPr id="8" name="Im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3" y="2060848"/>
            <a:ext cx="4205379" cy="27307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941168"/>
            <a:ext cx="3888432" cy="18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869">
            <a:off x="217623" y="1870750"/>
            <a:ext cx="3121416" cy="234106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412">
            <a:off x="5922920" y="1914031"/>
            <a:ext cx="2961267" cy="222095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320">
            <a:off x="5328293" y="3958017"/>
            <a:ext cx="3609703" cy="2707277"/>
          </a:xfrm>
          <a:prstGeom prst="rect">
            <a:avLst/>
          </a:prstGeom>
          <a:ln w="38100">
            <a:solidFill>
              <a:srgbClr val="FFCC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376">
            <a:off x="291222" y="4328068"/>
            <a:ext cx="2844026" cy="2133020"/>
          </a:xfrm>
          <a:prstGeom prst="rect">
            <a:avLst/>
          </a:prstGeom>
          <a:ln w="38100">
            <a:solidFill>
              <a:srgbClr val="009999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995">
            <a:off x="3263362" y="1850964"/>
            <a:ext cx="2438182" cy="182863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551">
            <a:off x="2656447" y="3984022"/>
            <a:ext cx="3056667" cy="22925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85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" y="1628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« RESOCONTO </a:t>
            </a:r>
            <a:r>
              <a:rPr lang="it-IT" sz="2800" b="1" dirty="0">
                <a:solidFill>
                  <a:srgbClr val="FF0000"/>
                </a:solidFill>
              </a:rPr>
              <a:t>LAVORO </a:t>
            </a:r>
            <a:r>
              <a:rPr lang="it-IT" sz="2800" b="1" dirty="0" smtClean="0">
                <a:solidFill>
                  <a:srgbClr val="FF0000"/>
                </a:solidFill>
              </a:rPr>
              <a:t>TAVOLI »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387952" y="2204864"/>
            <a:ext cx="8432520" cy="4412589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580414"/>
            <a:ext cx="7393888" cy="523367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91880" y="4077072"/>
            <a:ext cx="23801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</a:rPr>
              <a:t>« </a:t>
            </a:r>
            <a:r>
              <a:rPr lang="it-IT" sz="2200" b="1" dirty="0" smtClean="0">
                <a:solidFill>
                  <a:srgbClr val="FF0000"/>
                </a:solidFill>
              </a:rPr>
              <a:t>COME ABBIAMO LAVORATO » </a:t>
            </a:r>
            <a:endParaRPr lang="it-IT" sz="2200" b="1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1800201" cy="220486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42" y="1516117"/>
            <a:ext cx="2456110" cy="24889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028">
            <a:off x="601103" y="1440656"/>
            <a:ext cx="1159771" cy="311404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908">
            <a:off x="6729299" y="1801215"/>
            <a:ext cx="2232248" cy="118303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73216"/>
            <a:ext cx="1512168" cy="12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28800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TAVOLO 1: UN LUOGO COMUNE DI INCONTRO E CONFRONTO DELLE ASSOCIAZIONI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9303"/>
            <a:ext cx="4032448" cy="27701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4584084" y="1959218"/>
            <a:ext cx="4308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dirty="0"/>
              <a:t>UN LUOGO COMUNE DOVE TROVARSI</a:t>
            </a:r>
            <a:r>
              <a:rPr lang="it-IT" sz="1600" dirty="0"/>
              <a:t>: un luogo che va trovato………………</a:t>
            </a:r>
          </a:p>
          <a:p>
            <a:pPr lvl="0" algn="just"/>
            <a:r>
              <a:rPr lang="it-IT" sz="1600" b="1" u="sng" dirty="0"/>
              <a:t>un luogo di cui prendersi cura</a:t>
            </a:r>
            <a:r>
              <a:rPr lang="it-IT" sz="1600" dirty="0"/>
              <a:t>;  </a:t>
            </a:r>
            <a:endParaRPr lang="it-IT" sz="1600" dirty="0" smtClean="0"/>
          </a:p>
          <a:p>
            <a:pPr lvl="0" algn="just"/>
            <a:r>
              <a:rPr lang="it-IT" sz="1600" dirty="0" smtClean="0"/>
              <a:t>LA </a:t>
            </a:r>
            <a:r>
              <a:rPr lang="it-IT" sz="1600" dirty="0"/>
              <a:t>CASA DELLE ASSOCIAZIONI; </a:t>
            </a:r>
          </a:p>
          <a:p>
            <a:pPr lvl="0" algn="just"/>
            <a:r>
              <a:rPr lang="it-IT" sz="1600" b="1" u="sng" dirty="0"/>
              <a:t>un </a:t>
            </a:r>
            <a:r>
              <a:rPr lang="it-IT" sz="1600" b="1" u="sng" dirty="0" err="1"/>
              <a:t>coworking</a:t>
            </a:r>
            <a:r>
              <a:rPr lang="it-IT" sz="1600" b="1" u="sng" dirty="0"/>
              <a:t> delle associazioni</a:t>
            </a:r>
            <a:r>
              <a:rPr lang="it-IT" sz="1600" dirty="0"/>
              <a:t> </a:t>
            </a:r>
            <a:endParaRPr lang="it-IT" sz="1600" dirty="0" smtClean="0"/>
          </a:p>
          <a:p>
            <a:pPr lvl="0" algn="just"/>
            <a:r>
              <a:rPr lang="it-IT" sz="1600" dirty="0" smtClean="0"/>
              <a:t>= LAVORO</a:t>
            </a:r>
            <a:r>
              <a:rPr lang="it-IT" sz="1600" dirty="0"/>
              <a:t>, RISPARMIO E CONDIVISIONE </a:t>
            </a:r>
          </a:p>
          <a:p>
            <a:pPr lvl="0" algn="just"/>
            <a:r>
              <a:rPr lang="it-IT" sz="1600" b="1" u="sng" dirty="0"/>
              <a:t>Realizzazione di microprogetti condivisi</a:t>
            </a:r>
            <a:r>
              <a:rPr lang="it-IT" sz="1600" dirty="0"/>
              <a:t>  </a:t>
            </a:r>
            <a:endParaRPr lang="it-IT" sz="1600" dirty="0" smtClean="0"/>
          </a:p>
          <a:p>
            <a:pPr lvl="0" algn="just"/>
            <a:r>
              <a:rPr lang="it-IT" sz="1600" dirty="0" smtClean="0"/>
              <a:t>=  </a:t>
            </a:r>
            <a:r>
              <a:rPr lang="it-IT" sz="1600" dirty="0"/>
              <a:t>OTTOMIZZAZIONE RISORSE E PIU’ IDEE </a:t>
            </a:r>
          </a:p>
          <a:p>
            <a:pPr lvl="0" algn="just"/>
            <a:r>
              <a:rPr lang="it-IT" sz="1600" b="1" u="sng" dirty="0"/>
              <a:t>Programmazione e calendarizzazione di eventi</a:t>
            </a:r>
            <a:r>
              <a:rPr lang="it-IT" sz="1600" dirty="0"/>
              <a:t> </a:t>
            </a:r>
            <a:endParaRPr lang="it-IT" sz="1600" dirty="0" smtClean="0"/>
          </a:p>
          <a:p>
            <a:pPr lvl="0" algn="just"/>
            <a:r>
              <a:rPr lang="it-IT" sz="1600" dirty="0" smtClean="0"/>
              <a:t>= </a:t>
            </a:r>
            <a:r>
              <a:rPr lang="it-IT" sz="1600" dirty="0"/>
              <a:t>EVENTI ED </a:t>
            </a:r>
            <a:r>
              <a:rPr lang="it-IT" sz="1600" dirty="0" smtClean="0"/>
              <a:t>INIZIATIVE </a:t>
            </a:r>
            <a:r>
              <a:rPr lang="it-IT" sz="1600" dirty="0"/>
              <a:t>CONDIVISE</a:t>
            </a:r>
          </a:p>
          <a:p>
            <a:pPr lvl="0" algn="just"/>
            <a:r>
              <a:rPr lang="it-IT" sz="1600" b="1" u="sng" dirty="0"/>
              <a:t>Organizzazione condivisa</a:t>
            </a:r>
            <a:r>
              <a:rPr lang="it-IT" sz="1600" u="sng" dirty="0"/>
              <a:t> </a:t>
            </a:r>
            <a:endParaRPr lang="it-IT" sz="1600" u="sng" dirty="0" smtClean="0"/>
          </a:p>
          <a:p>
            <a:pPr lvl="0" algn="just"/>
            <a:r>
              <a:rPr lang="it-IT" sz="1600" dirty="0" smtClean="0"/>
              <a:t>= RISPARMIO </a:t>
            </a:r>
            <a:r>
              <a:rPr lang="it-IT" sz="1600" dirty="0"/>
              <a:t>DI TEMPO ED ENERGIE</a:t>
            </a:r>
          </a:p>
          <a:p>
            <a:pPr lvl="0" algn="just"/>
            <a:r>
              <a:rPr lang="it-IT" sz="1600" b="1" u="sng" dirty="0"/>
              <a:t>Uno spazio con piena accessibilità</a:t>
            </a:r>
            <a:r>
              <a:rPr lang="it-IT" sz="1600" u="sng" dirty="0"/>
              <a:t> </a:t>
            </a:r>
            <a:r>
              <a:rPr lang="it-IT" sz="1600" dirty="0"/>
              <a:t> </a:t>
            </a:r>
          </a:p>
          <a:p>
            <a:pPr lvl="0" algn="just"/>
            <a:r>
              <a:rPr lang="it-IT" sz="1600" b="1" u="sng" dirty="0"/>
              <a:t>Un luogo dove arrivare prima che sia troppo </a:t>
            </a:r>
            <a:r>
              <a:rPr lang="it-IT" sz="1600" b="1" u="sng" dirty="0" smtClean="0"/>
              <a:t>tardi</a:t>
            </a:r>
            <a:endParaRPr lang="it-IT" sz="1600" dirty="0" smtClean="0"/>
          </a:p>
          <a:p>
            <a:pPr lvl="0" algn="just"/>
            <a:r>
              <a:rPr lang="it-IT" sz="1600" dirty="0" smtClean="0"/>
              <a:t>= OCCUPARSI </a:t>
            </a:r>
            <a:r>
              <a:rPr lang="it-IT" sz="1600" dirty="0"/>
              <a:t>DEL PRIMA E NON DEL DOPO</a:t>
            </a:r>
          </a:p>
          <a:p>
            <a:pPr lvl="0" algn="just"/>
            <a:r>
              <a:rPr lang="it-IT" sz="1600" b="1" u="sng" dirty="0"/>
              <a:t>Un luogo di confronto, scambio e formazione</a:t>
            </a:r>
            <a:r>
              <a:rPr lang="it-IT" sz="1600" dirty="0"/>
              <a:t> </a:t>
            </a:r>
            <a:endParaRPr lang="it-IT" sz="1600" dirty="0" smtClean="0"/>
          </a:p>
          <a:p>
            <a:pPr lvl="0" algn="just"/>
            <a:r>
              <a:rPr lang="it-IT" sz="1600" dirty="0" smtClean="0"/>
              <a:t>= SUPPORTO </a:t>
            </a:r>
            <a:r>
              <a:rPr lang="it-IT" sz="1600" dirty="0"/>
              <a:t>RECIPROCO E SAPERE CONDIVISO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4997076"/>
            <a:ext cx="2043836" cy="18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28800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TAVOLO 2: UN ORTO DIFFUSO – ADOTTA UNA FIORIERA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1988840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u="sng" dirty="0"/>
              <a:t>Non c’è una scala predefinita di intervento:</a:t>
            </a:r>
            <a:r>
              <a:rPr lang="it-IT" sz="1600" dirty="0"/>
              <a:t> DALLA FIORIERA AL PARCO</a:t>
            </a:r>
          </a:p>
          <a:p>
            <a:pPr lvl="0" algn="just"/>
            <a:r>
              <a:rPr lang="it-IT" sz="1600" b="1" u="sng" dirty="0"/>
              <a:t>Come?</a:t>
            </a:r>
            <a:r>
              <a:rPr lang="it-IT" sz="1600" dirty="0"/>
              <a:t> : LUOGHI , RUOLI, COMPITI E </a:t>
            </a:r>
            <a:r>
              <a:rPr lang="it-IT" sz="1600" dirty="0" smtClean="0"/>
              <a:t>RELAZIONI</a:t>
            </a:r>
            <a:endParaRPr lang="it-IT" sz="1600" dirty="0"/>
          </a:p>
          <a:p>
            <a:pPr lvl="0" algn="just"/>
            <a:r>
              <a:rPr lang="it-IT" sz="1600" b="1" u="sng" dirty="0"/>
              <a:t>noi siamo natura</a:t>
            </a:r>
            <a:r>
              <a:rPr lang="it-IT" sz="1600" b="1" dirty="0"/>
              <a:t>:  </a:t>
            </a:r>
            <a:r>
              <a:rPr lang="it-IT" sz="1600" dirty="0"/>
              <a:t>L’UOMO E’ PARTE DELLA NATURA</a:t>
            </a:r>
          </a:p>
          <a:p>
            <a:pPr lvl="0" algn="just"/>
            <a:r>
              <a:rPr lang="it-IT" sz="1600" b="1" u="sng" dirty="0"/>
              <a:t>Natura</a:t>
            </a:r>
            <a:r>
              <a:rPr lang="it-IT" sz="1600" b="1" dirty="0"/>
              <a:t>:</a:t>
            </a:r>
            <a:r>
              <a:rPr lang="it-IT" sz="1600" dirty="0"/>
              <a:t> RICCHEZZA, FELICITA’ CONOSCENZA, BELLEZZA, SALUTE, ARMONIA, BENESSERE, PARTECIPAZIONE, AUTO </a:t>
            </a:r>
            <a:r>
              <a:rPr lang="it-IT" sz="1600" dirty="0" smtClean="0"/>
              <a:t>SOSTENTAMENTO</a:t>
            </a:r>
            <a:endParaRPr lang="it-IT" sz="1600" dirty="0"/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1" y="2060848"/>
            <a:ext cx="4034806" cy="27599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97" y="4653136"/>
            <a:ext cx="455209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28800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TAVOLO 3: COSTRUIRE UNA RETE DELLE INIZIATIVE – </a:t>
            </a:r>
            <a:r>
              <a:rPr lang="it-IT" b="1" dirty="0" smtClean="0">
                <a:solidFill>
                  <a:srgbClr val="FF0000"/>
                </a:solidFill>
              </a:rPr>
              <a:t>MAPPATURA </a:t>
            </a:r>
            <a:r>
              <a:rPr lang="it-IT" b="1" dirty="0">
                <a:solidFill>
                  <a:srgbClr val="FF0000"/>
                </a:solidFill>
              </a:rPr>
              <a:t>DELLE ASSOCIAZIONI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2060848"/>
            <a:ext cx="396044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dirty="0"/>
              <a:t>Di cosa abbiamo bisogno?</a:t>
            </a:r>
            <a:r>
              <a:rPr lang="it-IT" sz="1600" dirty="0"/>
              <a:t> LE ASSOCIAZIONI HANNO BISOGNI SIMILI</a:t>
            </a:r>
          </a:p>
          <a:p>
            <a:pPr algn="just"/>
            <a:r>
              <a:rPr lang="it-IT" sz="1600" b="1" dirty="0"/>
              <a:t> </a:t>
            </a:r>
            <a:endParaRPr lang="it-IT" sz="1600" dirty="0"/>
          </a:p>
          <a:p>
            <a:pPr algn="just"/>
            <a:r>
              <a:rPr lang="it-IT" sz="1600" b="1" dirty="0"/>
              <a:t>COSE DA POTRE FARE</a:t>
            </a:r>
            <a:endParaRPr lang="it-IT" sz="1600" dirty="0"/>
          </a:p>
          <a:p>
            <a:pPr lvl="0" algn="just"/>
            <a:r>
              <a:rPr lang="it-IT" sz="1600" b="1" u="sng" dirty="0"/>
              <a:t>1. raccolta dati delle associazioni</a:t>
            </a:r>
            <a:r>
              <a:rPr lang="it-IT" sz="1600" dirty="0"/>
              <a:t>: FASE DELLA RACCOLTA INFORMAZIONI.</a:t>
            </a:r>
          </a:p>
          <a:p>
            <a:pPr lvl="0" algn="just"/>
            <a:r>
              <a:rPr lang="it-IT" sz="1600" b="1" u="sng" dirty="0"/>
              <a:t>2. creazione di un sito</a:t>
            </a:r>
            <a:r>
              <a:rPr lang="it-IT" sz="1600" b="1" dirty="0"/>
              <a:t>: </a:t>
            </a:r>
            <a:r>
              <a:rPr lang="it-IT" sz="1600" dirty="0"/>
              <a:t>SITO SPECIFICO E MAPPATURA INTERATTIVA </a:t>
            </a:r>
          </a:p>
          <a:p>
            <a:pPr lvl="0" algn="just"/>
            <a:r>
              <a:rPr lang="it-IT" sz="1600" b="1" u="sng" dirty="0"/>
              <a:t>3. cooperazione fra le associazioni</a:t>
            </a:r>
            <a:r>
              <a:rPr lang="it-IT" sz="1600" dirty="0"/>
              <a:t>: AMBITI E PROGETTI COMUNI</a:t>
            </a:r>
          </a:p>
          <a:p>
            <a:pPr algn="just"/>
            <a:r>
              <a:rPr lang="it-IT" sz="1600" b="1" dirty="0"/>
              <a:t> </a:t>
            </a:r>
            <a:endParaRPr lang="it-IT" sz="1600" dirty="0"/>
          </a:p>
          <a:p>
            <a:pPr algn="just"/>
            <a:r>
              <a:rPr lang="it-IT" sz="1600" b="1" u="sng" dirty="0"/>
              <a:t>CHI?</a:t>
            </a:r>
            <a:endParaRPr lang="it-IT" sz="1600" dirty="0"/>
          </a:p>
          <a:p>
            <a:pPr lvl="0" algn="just"/>
            <a:r>
              <a:rPr lang="it-IT" sz="1600" b="1" u="sng" dirty="0"/>
              <a:t>a chi fare richiesta di realizzazione del sito</a:t>
            </a:r>
            <a:r>
              <a:rPr lang="it-IT" sz="1600" b="1" dirty="0"/>
              <a:t>: </a:t>
            </a:r>
            <a:r>
              <a:rPr lang="it-IT" sz="1600" dirty="0"/>
              <a:t>CHI LO FA E CHI LO GESTISCE?</a:t>
            </a:r>
          </a:p>
        </p:txBody>
      </p:sp>
      <p:pic>
        <p:nvPicPr>
          <p:cNvPr id="8" name="Im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1" y="2132856"/>
            <a:ext cx="4034806" cy="27067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974336"/>
            <a:ext cx="2851802" cy="17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28800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TAVOLO 4: UN CENTRO DI AGGREGAZIONE GIOVANILE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1988840"/>
            <a:ext cx="39604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u="sng" dirty="0"/>
              <a:t>Mancanza di un luogo specifico di aggregazione giovanile</a:t>
            </a:r>
            <a:r>
              <a:rPr lang="it-IT" sz="1600" dirty="0"/>
              <a:t>  UN LUOGO DA COSTRUIRE PER FARE COMUNITA’ E SVILUPPARE IDEE;</a:t>
            </a:r>
          </a:p>
          <a:p>
            <a:pPr lvl="0" algn="just"/>
            <a:r>
              <a:rPr lang="it-IT" sz="1600" b="1" u="sng" dirty="0"/>
              <a:t>Frammentazione interventi e progetti</a:t>
            </a:r>
            <a:r>
              <a:rPr lang="it-IT" sz="1600" b="1" dirty="0"/>
              <a:t>  </a:t>
            </a:r>
            <a:r>
              <a:rPr lang="it-IT" sz="1600" dirty="0" err="1"/>
              <a:t>PROGETTI</a:t>
            </a:r>
            <a:r>
              <a:rPr lang="it-IT" sz="1600" dirty="0"/>
              <a:t> DISCONTINUI E FRAMMENTATI NON </a:t>
            </a:r>
            <a:r>
              <a:rPr lang="it-IT" sz="1600" dirty="0" smtClean="0"/>
              <a:t>CREANO </a:t>
            </a:r>
            <a:r>
              <a:rPr lang="it-IT" sz="1600" dirty="0"/>
              <a:t>RELAZIONI FORTI </a:t>
            </a:r>
          </a:p>
          <a:p>
            <a:pPr algn="just"/>
            <a:r>
              <a:rPr lang="it-IT" sz="1600" b="1" u="sng" dirty="0"/>
              <a:t>COSA FARE?</a:t>
            </a:r>
            <a:endParaRPr lang="it-IT" sz="1600" dirty="0"/>
          </a:p>
          <a:p>
            <a:pPr lvl="0" algn="just"/>
            <a:r>
              <a:rPr lang="it-IT" sz="1600" b="1" u="sng" dirty="0"/>
              <a:t>Indagine e mappatura complessiva </a:t>
            </a:r>
            <a:r>
              <a:rPr lang="it-IT" sz="1600" dirty="0"/>
              <a:t>  ANALISI CONGIUNTA COMPLESSIVA E TRASVERSALE </a:t>
            </a:r>
            <a:r>
              <a:rPr lang="it-IT" sz="1600" b="1" u="sng" dirty="0"/>
              <a:t>progettazione condivisa</a:t>
            </a:r>
            <a:r>
              <a:rPr lang="it-IT" sz="1600" dirty="0"/>
              <a:t>, COME NATURALE </a:t>
            </a:r>
            <a:r>
              <a:rPr lang="it-IT" sz="1600" dirty="0" smtClean="0"/>
              <a:t>CONSEGUENZA </a:t>
            </a:r>
            <a:r>
              <a:rPr lang="it-IT" sz="1600" dirty="0"/>
              <a:t>DELL’ANALISI COMUNE</a:t>
            </a:r>
          </a:p>
          <a:p>
            <a:pPr lvl="0" algn="just"/>
            <a:r>
              <a:rPr lang="it-IT" sz="1600" b="1" u="sng" dirty="0"/>
              <a:t>Creazione di uno specifico spazio fisico   </a:t>
            </a:r>
            <a:r>
              <a:rPr lang="it-IT" sz="1600" dirty="0"/>
              <a:t>  UN LUOGO FISICO ESPRESSAMENTE DEDICATO;</a:t>
            </a:r>
          </a:p>
          <a:p>
            <a:pPr lvl="0" algn="just"/>
            <a:r>
              <a:rPr lang="it-IT" sz="1600" b="1" u="sng" dirty="0"/>
              <a:t>Lavoro e volontariato</a:t>
            </a:r>
            <a:r>
              <a:rPr lang="it-IT" sz="1600" dirty="0"/>
              <a:t> RIFLESSIONNE E CONFRONTO TRA VOLONTARIATO E PROFESSIONE;</a:t>
            </a:r>
          </a:p>
          <a:p>
            <a:pPr lvl="0" algn="just"/>
            <a:r>
              <a:rPr lang="it-IT" sz="1600" b="1" u="sng" dirty="0"/>
              <a:t>Stimoli positivi </a:t>
            </a:r>
            <a:r>
              <a:rPr lang="it-IT" sz="1600" dirty="0"/>
              <a:t> APPROCCIO: RAFFORZARE GLI STIMOLI POSITIVI E LE ABILITA’ ESISTENTI;</a:t>
            </a:r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2" y="2132856"/>
            <a:ext cx="4034806" cy="27741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8" y="4996804"/>
            <a:ext cx="4273614" cy="17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14881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TAVOLO 5: UN PROGETTO COMUNE, PARTIAMO DA UNA O DUE COSE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2189182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u="sng" dirty="0"/>
              <a:t>Piccolo progetto insieme </a:t>
            </a:r>
            <a:r>
              <a:rPr lang="it-IT" sz="1600" b="1" dirty="0"/>
              <a:t>   </a:t>
            </a:r>
            <a:r>
              <a:rPr lang="it-IT" sz="1600" dirty="0"/>
              <a:t>RIEDUCHIAMOCI A STARE E FARE INSIEME</a:t>
            </a:r>
          </a:p>
          <a:p>
            <a:pPr lvl="0" algn="just"/>
            <a:r>
              <a:rPr lang="it-IT" sz="1600" b="1" u="sng" dirty="0"/>
              <a:t>Come iniziare ?  </a:t>
            </a:r>
            <a:r>
              <a:rPr lang="it-IT" sz="1600" dirty="0"/>
              <a:t> CREARE OCCASIONI DI INCONTRO,;</a:t>
            </a:r>
          </a:p>
          <a:p>
            <a:pPr lvl="0" algn="just"/>
            <a:r>
              <a:rPr lang="it-IT" sz="1600" b="1" u="sng" dirty="0"/>
              <a:t>Ambiente</a:t>
            </a:r>
            <a:r>
              <a:rPr lang="it-IT" sz="1600" dirty="0"/>
              <a:t> TEMA CHE DEVE ESSERE AL CENTRO DI UNA NUOVA RIEDUCAZIONE, (RIMANDO ALL’ORTO DIFFUSO</a:t>
            </a:r>
            <a:r>
              <a:rPr lang="it-IT" sz="1600" dirty="0" smtClean="0"/>
              <a:t>);</a:t>
            </a:r>
            <a:endParaRPr lang="it-IT" sz="1600" dirty="0"/>
          </a:p>
        </p:txBody>
      </p:sp>
      <p:pic>
        <p:nvPicPr>
          <p:cNvPr id="8" name="Im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2" y="2214345"/>
            <a:ext cx="4187050" cy="27268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33056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68" cy="16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614881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TAVOLO 6: INCONTRI PERIODICI E FORMAZIONE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1916832"/>
            <a:ext cx="39604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Cosa rende difficile oggi il volontariato: </a:t>
            </a:r>
          </a:p>
          <a:p>
            <a:pPr lvl="0" algn="just"/>
            <a:r>
              <a:rPr lang="it-IT" sz="1600" b="1" u="sng" dirty="0"/>
              <a:t>la burocrazia;</a:t>
            </a:r>
            <a:endParaRPr lang="it-IT" sz="1600" dirty="0"/>
          </a:p>
          <a:p>
            <a:pPr lvl="0" algn="just"/>
            <a:r>
              <a:rPr lang="it-IT" sz="1600" b="1" u="sng" dirty="0"/>
              <a:t>la riforma del terzo settore;</a:t>
            </a:r>
            <a:endParaRPr lang="it-IT" sz="1600" dirty="0"/>
          </a:p>
          <a:p>
            <a:pPr lvl="0" algn="just"/>
            <a:r>
              <a:rPr lang="it-IT" sz="1600" b="1" u="sng" dirty="0"/>
              <a:t>la difficoltà dell’accesso ai bandi, per ottenere risorse;</a:t>
            </a:r>
            <a:endParaRPr lang="it-IT" sz="1600" dirty="0"/>
          </a:p>
          <a:p>
            <a:pPr lvl="0" algn="just"/>
            <a:r>
              <a:rPr lang="it-IT" sz="1600" b="1" u="sng" dirty="0"/>
              <a:t>la relazione con l’amministrazione;</a:t>
            </a:r>
            <a:endParaRPr lang="it-IT" sz="1600" dirty="0"/>
          </a:p>
          <a:p>
            <a:pPr lvl="0" algn="just"/>
            <a:r>
              <a:rPr lang="it-IT" sz="1600" b="1" u="sng" dirty="0"/>
              <a:t>la scarsa condivisione di </a:t>
            </a:r>
            <a:r>
              <a:rPr lang="it-IT" sz="1600" b="1" u="sng" dirty="0" err="1"/>
              <a:t>know</a:t>
            </a:r>
            <a:r>
              <a:rPr lang="it-IT" sz="1600" b="1" u="sng" dirty="0"/>
              <a:t> </a:t>
            </a:r>
            <a:r>
              <a:rPr lang="it-IT" sz="1600" b="1" u="sng" dirty="0" err="1"/>
              <a:t>how</a:t>
            </a:r>
            <a:r>
              <a:rPr lang="it-IT" sz="1600" dirty="0"/>
              <a:t>;</a:t>
            </a:r>
          </a:p>
          <a:p>
            <a:pPr lvl="0" algn="just"/>
            <a:r>
              <a:rPr lang="it-IT" sz="1600" dirty="0"/>
              <a:t> “</a:t>
            </a:r>
            <a:r>
              <a:rPr lang="it-IT" sz="1600" b="1" u="sng" dirty="0"/>
              <a:t>morte dell’associazione</a:t>
            </a:r>
            <a:r>
              <a:rPr lang="it-IT" sz="1600" dirty="0"/>
              <a:t>” ed il </a:t>
            </a:r>
            <a:r>
              <a:rPr lang="it-IT" sz="1600" b="1" u="sng" dirty="0" err="1"/>
              <a:t>burnout</a:t>
            </a:r>
            <a:r>
              <a:rPr lang="it-IT" sz="1600" dirty="0"/>
              <a:t>,  MANCA IL RICAMBIO GENERAZIONALE </a:t>
            </a:r>
          </a:p>
          <a:p>
            <a:pPr algn="just"/>
            <a:r>
              <a:rPr lang="it-IT" sz="1600" dirty="0"/>
              <a:t> </a:t>
            </a:r>
          </a:p>
          <a:p>
            <a:pPr lvl="0" algn="just"/>
            <a:r>
              <a:rPr lang="it-IT" sz="1600" dirty="0"/>
              <a:t>CHI è IL VOLONTARIO?:</a:t>
            </a:r>
          </a:p>
          <a:p>
            <a:pPr lvl="0" algn="just"/>
            <a:r>
              <a:rPr lang="it-IT" sz="1600" b="1" u="sng" dirty="0"/>
              <a:t>è una persona e non un ruolo</a:t>
            </a:r>
            <a:r>
              <a:rPr lang="it-IT" sz="1600" dirty="0"/>
              <a:t>;</a:t>
            </a:r>
          </a:p>
          <a:p>
            <a:pPr lvl="0" algn="just"/>
            <a:r>
              <a:rPr lang="it-IT" sz="1600" b="1" dirty="0"/>
              <a:t>è </a:t>
            </a:r>
            <a:r>
              <a:rPr lang="it-IT" sz="1600" b="1" u="sng" dirty="0"/>
              <a:t>portatore di esperienza</a:t>
            </a:r>
            <a:r>
              <a:rPr lang="it-IT" sz="1600" dirty="0"/>
              <a:t>;</a:t>
            </a:r>
          </a:p>
          <a:p>
            <a:pPr lvl="0" algn="just"/>
            <a:r>
              <a:rPr lang="it-IT" sz="1600" b="1" u="sng" dirty="0"/>
              <a:t>Ha piacere di fare</a:t>
            </a:r>
            <a:endParaRPr lang="it-IT" sz="1600" dirty="0"/>
          </a:p>
          <a:p>
            <a:pPr lvl="0" algn="just"/>
            <a:r>
              <a:rPr lang="it-IT" sz="1600" b="1" u="sng" dirty="0"/>
              <a:t>Condivide il proprio tempo</a:t>
            </a:r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20909"/>
            <a:ext cx="2098877" cy="1833894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1" y="2060848"/>
            <a:ext cx="4187051" cy="29600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792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508</Words>
  <Application>Microsoft Office PowerPoint</Application>
  <PresentationFormat>Presentazione su schermo (4:3)</PresentationFormat>
  <Paragraphs>75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Marta</dc:creator>
  <cp:lastModifiedBy>Utente</cp:lastModifiedBy>
  <cp:revision>28</cp:revision>
  <dcterms:created xsi:type="dcterms:W3CDTF">2020-02-17T14:19:24Z</dcterms:created>
  <dcterms:modified xsi:type="dcterms:W3CDTF">2020-02-29T14:29:59Z</dcterms:modified>
</cp:coreProperties>
</file>